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01D940-0C90-4393-B62D-722E8A4237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2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9934BC-E5C6-4389-8DBD-898E8E9A32D9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CD4AA0-E20A-4D24-8222-C328292AB97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5-3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odnikatel.cz/Zalozeni-zivnosti/ohlaseni-zivnosti-formulare-a-spravni-poplatky.html" TargetMode="External"/><Relationship Id="rId2" Type="http://schemas.openxmlformats.org/officeDocument/2006/relationships/hyperlink" Target="http://www.ipodnikatel.cz/Zalozeni-zivnosti/jak-zalozit-zivnost-podminky-pro-zalozeni-zivnosti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298728"/>
              </p:ext>
            </p:extLst>
          </p:nvPr>
        </p:nvGraphicFramePr>
        <p:xfrm>
          <a:off x="250825" y="1125538"/>
          <a:ext cx="4776788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1344046" imgH="8019898" progId="AcroExch.Document.7">
                  <p:embed/>
                </p:oleObj>
              </mc:Choice>
              <mc:Fallback>
                <p:oleObj name="Acrobat Document" r:id="rId3" imgW="11344046" imgH="80198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4776788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49641441"/>
              </p:ext>
            </p:extLst>
          </p:nvPr>
        </p:nvGraphicFramePr>
        <p:xfrm>
          <a:off x="4067944" y="1124744"/>
          <a:ext cx="4750718" cy="335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9472320" imgH="6693480" progId="AcroExch.Document.11">
                  <p:embed/>
                </p:oleObj>
              </mc:Choice>
              <mc:Fallback>
                <p:oleObj name="Acrobat Document" r:id="rId5" imgW="9472320" imgH="6693480" progId="AcroExch.Document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124744"/>
                        <a:ext cx="4750718" cy="335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83568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INTEGRACE ÚZEMNÍ, TARIFNÍ A PROVOZNÍ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46531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NEZPOCHYBNITELNÝ VÝZNAM PRO CESTOVNÍ RUCH </a:t>
            </a:r>
          </a:p>
          <a:p>
            <a:pPr algn="ctr"/>
            <a:r>
              <a:rPr lang="cs-CZ" sz="2000" b="1" dirty="0" smtClean="0"/>
              <a:t>– INDIVIDUÁLNÍ A SKUPINOVÉ PŘESUNY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544522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REKREAČNÍ LINKY, CYKLOTRAMVAJE, CHARTERY,</a:t>
            </a:r>
          </a:p>
          <a:p>
            <a:pPr algn="ctr"/>
            <a:r>
              <a:rPr lang="cs-CZ" sz="20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NOSTALGICKÉ JÍZDY</a:t>
            </a:r>
            <a:endParaRPr lang="cs-CZ" sz="20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31850"/>
          </a:xfrm>
        </p:spPr>
        <p:txBody>
          <a:bodyPr/>
          <a:lstStyle/>
          <a:p>
            <a:pPr algn="ctr"/>
            <a:r>
              <a:rPr lang="cs-CZ" altLang="cs-CZ" sz="3600" b="1" u="sng" dirty="0">
                <a:solidFill>
                  <a:srgbClr val="C00000"/>
                </a:solidFill>
              </a:rPr>
              <a:t>DOPRAVNÍ  PROBLÉMY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427163"/>
            <a:ext cx="8229600" cy="4238625"/>
          </a:xfrm>
        </p:spPr>
        <p:txBody>
          <a:bodyPr>
            <a:normAutofit/>
          </a:bodyPr>
          <a:lstStyle/>
          <a:p>
            <a:pPr>
              <a:buClr>
                <a:srgbClr val="CC0099"/>
              </a:buClr>
              <a:buSzPct val="100000"/>
            </a:pP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OBECNĚ ZNÁMÉ NEGATIVNÍ ENVIRONMENTÁLNÍ A SOCIÁLNÍ VLIVY </a:t>
            </a:r>
          </a:p>
          <a:p>
            <a:pPr>
              <a:buClr>
                <a:srgbClr val="CC0099"/>
              </a:buClr>
              <a:buSzPct val="100000"/>
            </a:pPr>
            <a:r>
              <a:rPr lang="cs-CZ" altLang="cs-CZ" sz="2400" b="1" dirty="0">
                <a:latin typeface="Arial" charset="0"/>
              </a:rPr>
              <a:t>PŘÍLIŠ INTENZIVNÍ DOPRAVA MŮŽE NEGATIVNĚ OVLIVŇOVAT CESTOVNÍ RUCH:</a:t>
            </a:r>
            <a:r>
              <a:rPr lang="cs-CZ" altLang="cs-CZ" sz="2400" dirty="0"/>
              <a:t> </a:t>
            </a:r>
          </a:p>
          <a:p>
            <a:pPr lvl="1"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charset="0"/>
              </a:rPr>
              <a:t>PŘÍLIŠ MASIVNÍ ROZVOJ CESTOVNÍHO RUCHU</a:t>
            </a:r>
          </a:p>
          <a:p>
            <a:pPr lvl="1"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charset="0"/>
              </a:rPr>
              <a:t>ZHORŠOVÁNÍ STAVU ŽIVOTNÍHO PROSTŘEDÍ V DANÉ LOKALITĚ</a:t>
            </a:r>
          </a:p>
          <a:p>
            <a:pPr lvl="1"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charset="0"/>
              </a:rPr>
              <a:t>RŮZNÁ ORGANIZACE DOPRAVY, RESP. ODLIŠNÉ DOPRAVNÍ PŘEDPISY</a:t>
            </a:r>
            <a:r>
              <a:rPr lang="cs-CZ" altLang="cs-CZ" sz="2000" b="1" dirty="0"/>
              <a:t>  </a:t>
            </a:r>
          </a:p>
          <a:p>
            <a:pPr>
              <a:buClr>
                <a:srgbClr val="CC0099"/>
              </a:buClr>
              <a:buSzPct val="100000"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</a:rPr>
              <a:t>SÍŤ SPECIALIZOVANÝCH DOPRAVNÍCH PROSTŘEDKŮ </a:t>
            </a:r>
          </a:p>
        </p:txBody>
      </p:sp>
    </p:spTree>
    <p:extLst>
      <p:ext uri="{BB962C8B-B14F-4D97-AF65-F5344CB8AC3E}">
        <p14:creationId xmlns:p14="http://schemas.microsoft.com/office/powerpoint/2010/main" val="32683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648"/>
            <a:ext cx="8229600" cy="788988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2800" b="1" dirty="0">
                <a:solidFill>
                  <a:srgbClr val="C00000"/>
                </a:solidFill>
                <a:latin typeface="Arial" charset="0"/>
              </a:rPr>
              <a:t>DOPADY ŘÍZENÍ TURISTICKÉ DOPRAVY </a:t>
            </a:r>
            <a:r>
              <a:rPr lang="cs-CZ" altLang="cs-CZ" sz="28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cs-CZ" altLang="cs-CZ" sz="28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cs-CZ" altLang="cs-CZ" sz="2800" b="1" dirty="0" smtClean="0">
                <a:solidFill>
                  <a:srgbClr val="C00000"/>
                </a:solidFill>
                <a:latin typeface="Arial" charset="0"/>
              </a:rPr>
              <a:t>V </a:t>
            </a:r>
            <a:r>
              <a:rPr lang="cs-CZ" altLang="cs-CZ" sz="2800" b="1" dirty="0">
                <a:solidFill>
                  <a:srgbClr val="C00000"/>
                </a:solidFill>
                <a:latin typeface="Arial" charset="0"/>
              </a:rPr>
              <a:t>DESTINACÍCH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39087" name="Group 17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59001855"/>
              </p:ext>
            </p:extLst>
          </p:nvPr>
        </p:nvGraphicFramePr>
        <p:xfrm>
          <a:off x="1106488" y="1536700"/>
          <a:ext cx="7072312" cy="4099881"/>
        </p:xfrm>
        <a:graphic>
          <a:graphicData uri="http://schemas.openxmlformats.org/drawingml/2006/table">
            <a:tbl>
              <a:tblPr/>
              <a:tblGrid>
                <a:gridCol w="5829300"/>
                <a:gridCol w="1243012"/>
              </a:tblGrid>
              <a:tr h="377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DOPAD CESTOVÁNÍ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STUPE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Omezení celkové dopravy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Omezení dopravních špi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zám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automobilové dopravy jinou dopravou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Zlepšení p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ístupu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Zvýšení sdílení automobil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Vyu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ití ve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ejné dopravy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Zvýšení vyu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ití bicykl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Zvýšení podílu p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ší ch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Sní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ení nákladní dopravy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048" name="Rectangle 136"/>
          <p:cNvSpPr>
            <a:spLocks noChangeArrowheads="1"/>
          </p:cNvSpPr>
          <p:nvPr/>
        </p:nvSpPr>
        <p:spPr bwMode="auto">
          <a:xfrm>
            <a:off x="600075" y="5675313"/>
            <a:ext cx="810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2000">
                <a:latin typeface="Arial" charset="0"/>
              </a:rPr>
              <a:t>Vysvětlivky:</a:t>
            </a:r>
          </a:p>
          <a:p>
            <a:pPr algn="ctr"/>
            <a:r>
              <a:rPr lang="cs-CZ" altLang="cs-CZ" sz="2000">
                <a:latin typeface="Arial" charset="0"/>
              </a:rPr>
              <a:t> 3 – velmi příznivé; 2 – příznivé; 1 – malý dopad; 0 – žádný dopad</a:t>
            </a:r>
          </a:p>
        </p:txBody>
      </p:sp>
    </p:spTree>
    <p:extLst>
      <p:ext uri="{BB962C8B-B14F-4D97-AF65-F5344CB8AC3E}">
        <p14:creationId xmlns:p14="http://schemas.microsoft.com/office/powerpoint/2010/main" val="2747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90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2800" b="1" dirty="0">
                <a:solidFill>
                  <a:schemeClr val="tx1"/>
                </a:solidFill>
                <a:effectLst/>
                <a:latin typeface="Arial" charset="0"/>
              </a:rPr>
              <a:t>AUTOBUSOVÁ A VLAKOVÁ VEŘEJNÁ DOPRAVA V ASIJSKÝCH ZEMÍCH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20888"/>
            <a:ext cx="3919538" cy="307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011363"/>
            <a:ext cx="4124325" cy="307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cime.cz/wp-content/uploads/2015/07/loga_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20548213">
            <a:off x="392627" y="2349434"/>
            <a:ext cx="84025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CESTOVNÍ KANCELÁŘE A AGENTURY</a:t>
            </a:r>
            <a:endParaRPr lang="cs-CZ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1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KLASIFIKACE CESTOVNÍCH KANCELÁŘÍ</a:t>
            </a:r>
            <a:endParaRPr lang="cs-CZ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24744"/>
            <a:ext cx="7128792" cy="54006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ROZSAHU SLUŽEB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= VŠEOBECNÉ (PLNOSORTIMENTNÍ)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SPECIALIZOVANÉ (ZÁJEZDY POZNÁVACÍ, OZDRAVNÉ, PRO DĚTI, PRO SENIORY, EXTRTÉMNÍ, …)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DRUHU CESTOVNÍHO RUCHU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VYSÍLAJÍCÍ 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outgoingové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600" cap="all" dirty="0" smtClean="0"/>
              <a:t> </a:t>
            </a:r>
            <a:endParaRPr lang="cs-CZ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PŘIJÍMAJÍCÍ (</a:t>
            </a:r>
            <a:r>
              <a:rPr lang="cs-CZ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incomigové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600" dirty="0" smtClean="0"/>
              <a:t>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DOMÁCÍ 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ČASOVÉHO HLEDISKA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CELOROČNÍ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SEZÓNNÍ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POČTU ZAMĚSTNANCŮ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– DO 10 ZAMĚSTNANCŮ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MALÉ – DO 50 ZAMĚSTNANCŮ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– DO 250 ZAMĚSTNANCŮ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VELKÉ – NAD 250 ZAMĚSTNANCŮ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ROČNÍHO OBRATU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(do 2 mil. eur, do 10 mil. eur, do a nad 50 milionů eur), </a:t>
            </a:r>
            <a:endParaRPr lang="cs-CZ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latin typeface="Arial" panose="020B0604020202020204" pitchFamily="34" charset="0"/>
                <a:cs typeface="Arial" panose="020B0604020202020204" pitchFamily="34" charset="0"/>
              </a:rPr>
              <a:t>Počet obyvatel připadající na jednu cestovní kancelář </a:t>
            </a:r>
            <a:r>
              <a:rPr lang="cs-CZ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2014 </a:t>
            </a:r>
            <a:r>
              <a:rPr lang="cs-CZ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8496944" cy="15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VÝVOJ POČTU CESTOVNÍCH KANCELÁŘÍ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93071"/>
              </p:ext>
            </p:extLst>
          </p:nvPr>
        </p:nvGraphicFramePr>
        <p:xfrm>
          <a:off x="395537" y="1124744"/>
          <a:ext cx="8496946" cy="2151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153"/>
                <a:gridCol w="604188"/>
                <a:gridCol w="604188"/>
                <a:gridCol w="605113"/>
                <a:gridCol w="605113"/>
                <a:gridCol w="604188"/>
                <a:gridCol w="604188"/>
                <a:gridCol w="605113"/>
                <a:gridCol w="605113"/>
                <a:gridCol w="604188"/>
                <a:gridCol w="604188"/>
                <a:gridCol w="591213"/>
              </a:tblGrid>
              <a:tr h="50405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Území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(oblast</a:t>
                      </a: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</a:t>
                      </a: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Cestovní </a:t>
                      </a: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kanceláře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800" b="1" cap="all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800" b="1" cap="all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Moravsko-slezský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ČSR - ČR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1 203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1066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Cestovní kanceláře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47260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600" b="1" cap="all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Živnostenské oprávnění </a:t>
            </a:r>
            <a:r>
              <a:rPr lang="cs-CZ" sz="2600" b="1" cap="all" dirty="0" err="1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cs-CZ" sz="2600" b="1" cap="all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PŘEDMĚTEM PODNIKÁNÍ „PROVOZOVÁNÍ CESTOVNÍ KANCELÁŘE“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Zákon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č. </a:t>
            </a:r>
            <a:r>
              <a:rPr lang="cs-CZ" sz="2600" b="1" u="sng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214/2006 Sb.,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který novelizuje zákon č. 159/99 Sb., o některých podmínkách podnikání v oblasti cestovního ruchu, s </a:t>
            </a: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účinností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od 1. 8. </a:t>
            </a: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Obsahová náplň </a:t>
            </a: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živnosti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je stanovena v příloze č. 3 </a:t>
            </a:r>
            <a:r>
              <a:rPr lang="cs-CZ" sz="2600" b="1" u="sng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vlády č. 278/2008 Sb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., o obsahových náplních jednotlivých </a:t>
            </a: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živností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6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 </a:t>
            </a:r>
            <a:r>
              <a:rPr lang="cs-CZ" sz="2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341/2015 Sb</a:t>
            </a:r>
            <a:r>
              <a:rPr lang="cs-CZ" sz="26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cs-CZ" sz="2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kterým se mění zákon č. 159/1999 Sb., o některých podmínkách podnikání a o výkonu některých činností v oblasti cestovního ruchu a o změně zákona č. 40/1964 Sb</a:t>
            </a:r>
            <a:r>
              <a:rPr lang="cs-CZ" sz="2600" b="1" u="sng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občanský zákoník</a:t>
            </a:r>
            <a:r>
              <a:rPr lang="cs-CZ" sz="2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 znění pozdějších předpisů, a </a:t>
            </a:r>
            <a:r>
              <a:rPr lang="cs-CZ" sz="2600" b="1" u="sng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č. 455/1991 Sb</a:t>
            </a:r>
            <a:r>
              <a:rPr lang="cs-CZ" sz="2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živnostenském podnikání (živnostenský zákon), ve znění pozdějších předpisů, ve znění pozdějších předpisů</a:t>
            </a:r>
            <a:endParaRPr lang="cs-CZ" sz="2600" b="1" cap="all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cs-CZ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200"/>
              </a:spcBef>
            </a:pPr>
            <a:endParaRPr lang="cs-CZ" sz="2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Podmínky získání oprávnění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9214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 CESTOVNÍ KANCELÁŘE: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u="sng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ZPŮSOBILOST</a:t>
            </a:r>
            <a:r>
              <a:rPr lang="cs-CZ" sz="2000" b="1" u="sng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 KONCESOVANOU ŽIVNOST: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vysokoškolské vzdělání a 1 rok praxe v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oboru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nebo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úplné střední vzdělání a 3 roky praxe v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oboru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ZPŮSOBILOST MUSÍ MÍT MAJITEL NEBO ODPOVĚDNÝ ZÁSTUPCE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u="sng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PROTI ÚPADKU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 VYBRANÝCH POJIŠŤOVEN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KONCESI VYDÁVÁ ŽIVNOSTENSKÝ ÚŘAD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CESTOVNÍ AGENTURY: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splnit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aložení živnosti"/>
              </a:rPr>
              <a:t>všeobecné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  <a:hlinkClick r:id="rId2" tooltip="založení živnosti"/>
              </a:rPr>
              <a:t>podmínky pro založení živnosti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– věk, způsobilost k právním úkonům a bezúhonnost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Živnost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ohlášení živnosti"/>
              </a:rPr>
              <a:t>ohlásit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  <a:hlinkClick r:id="rId3" tooltip="ohlášení živnosti"/>
              </a:rPr>
              <a:t>na živnostenském úřadu</a:t>
            </a:r>
            <a:r>
              <a:rPr lang="cs-CZ" sz="2000" dirty="0"/>
              <a:t>.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Činnost cestovní kanceláře</a:t>
            </a:r>
            <a:endParaRPr lang="cs-CZ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32859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organizovat, nabízet a prodávat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zájezdy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nabízet a prodávat jednotlivé služby cestovního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ruchu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organizovat kombinace služeb cestovního ruchu a nabízet je a prodávat jiné cestovní kanceláři za účelem jejího dalšího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podnikání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zprostředkovávat prodej jednotlivých služeb cestovního ruchu pro jinou cestovní kancelář nebo cestovní agenturu, případně pro jiné osoby (dopravce, pořadatele kulturních, společenských a sportovních akcí apod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zprostředkovávat prodej zájezdu pro jinou cestovní kancelář; cestovní smlouva v těchto případech musí být uzavřena jménem cestovní kanceláře, pro kterou je zájezd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zprostředkováván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prodávat věci související s cestovním ruchem, zejména vstupenky, mapy, plány, jízdní řády, tištěné průvodce a upomínkové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předměty</a:t>
            </a:r>
            <a:endParaRPr lang="cs-CZ" b="1" cap="al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none" dirty="0" smtClean="0">
                <a:ln w="11430"/>
                <a:solidFill>
                  <a:srgbClr val="33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CESTOVNÍ AGENTURA</a:t>
            </a:r>
            <a:endParaRPr lang="cs-CZ" b="1" cap="none" dirty="0">
              <a:ln w="11430"/>
              <a:solidFill>
                <a:srgbClr val="33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FF0000"/>
              </a:buClr>
              <a:buSzPct val="100000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živnostenské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oprávnění s předmětem podnikání „výroba, obchod a služby neuvedené v přílohách 1 až 3 živnostenského zákona“ – obor činnosti „provozování cestovní agentury a průvodcovské činnosti v oblasti cestovního ruchu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>
              <a:spcBef>
                <a:spcPts val="1800"/>
              </a:spcBef>
              <a:buClr>
                <a:srgbClr val="FF0000"/>
              </a:buClr>
              <a:buSzPct val="100000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náplň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živnosti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volné je stanovena v bodu č. 71 přílohy č. 4 nařízení vlády č. 278/2008 Sb., o obsahových náplních jednotlivých živností,</a:t>
            </a:r>
          </a:p>
        </p:txBody>
      </p:sp>
    </p:spTree>
    <p:extLst>
      <p:ext uri="{BB962C8B-B14F-4D97-AF65-F5344CB8AC3E}">
        <p14:creationId xmlns:p14="http://schemas.microsoft.com/office/powerpoint/2010/main" val="38030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Las Vegas monorailmap2"/>
          <p:cNvPicPr>
            <a:picLocks noChangeAspect="1" noChangeArrowheads="1"/>
          </p:cNvPicPr>
          <p:nvPr/>
        </p:nvPicPr>
        <p:blipFill>
          <a:blip r:embed="rId2">
            <a:lum bright="-1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19088"/>
            <a:ext cx="5222875" cy="6011862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MonorailAtSahara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911475"/>
            <a:ext cx="4578350" cy="343693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11900" y="803275"/>
            <a:ext cx="200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 b="1"/>
              <a:t>LAS VEGAS </a:t>
            </a:r>
          </a:p>
          <a:p>
            <a:r>
              <a:rPr lang="cs-CZ" altLang="cs-CZ" sz="2400" b="1"/>
              <a:t>MONORAIL </a:t>
            </a:r>
          </a:p>
        </p:txBody>
      </p:sp>
    </p:spTree>
    <p:extLst>
      <p:ext uri="{BB962C8B-B14F-4D97-AF65-F5344CB8AC3E}">
        <p14:creationId xmlns:p14="http://schemas.microsoft.com/office/powerpoint/2010/main" val="42471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ČINNOST CESTOVNÍ AGENTURY</a:t>
            </a:r>
            <a:endParaRPr lang="cs-CZ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91" y="1124744"/>
            <a:ext cx="8686800" cy="5400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nabízet a prodávat jednotlivé služby cestovního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ruchu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organizovat kombinace služeb cestovního ruchu a nabízet je a prodávat jiné cestovní kanceláři za účelem jejího dalšího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podnikání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zprostředkovávat prodej jednotlivých služeb cestovního ruchu pro jinou cestovní kancelář nebo cestovní agenturu, případně pro jiné osoby (dopravce, pořadatele kulturních, společenských a sportovních akcí apod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zprostředkovávat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prodej zájezdu pro jinou cestovní kancelář definovanou v § 2 odst. 1 zákona o cestovním ruchu; cestovní smlouva v těchto případech musí být uzavřena jménem cestovní kanceláře, pro kterou je zájezd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zprostředkováván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prodávat věci související s cestovním ruchem, zejména vstupenky, mapy, plány, jízdní řády, tištěné průvodce a upomínkové předměty.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cs-C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základní rozdíl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961" y="1124745"/>
            <a:ext cx="8686800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SzPct val="100000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cestovní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agentura nemůže organizovat, nabízet nebo prodávat zájezdy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MŮŽE pouze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zprostředkovat od jiné cestovní kanceláře</a:t>
            </a:r>
            <a:endParaRPr lang="cs-CZ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1520" y="3429000"/>
            <a:ext cx="8686800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00000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předem sestavená kombinace alespoň dvou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, je-li prodávána nebo nabízena k prodeji za soubornou cenu a je-li služba poskytována po dobu přesahující 24 hodin nebo když zahrnuje ubytování přes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</a:p>
          <a:p>
            <a:pPr>
              <a:buClr>
                <a:srgbClr val="FF0000"/>
              </a:buClr>
              <a:buSzPct val="100000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SLUŽBA =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doprava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 UBYTOVÁNÍ,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jiné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služby (PRŮVODCE, SKIPAS</a:t>
            </a:r>
            <a:r>
              <a:rPr lang="cs-CZ" sz="2400" b="1" cap="all" smtClean="0">
                <a:latin typeface="Arial" panose="020B0604020202020204" pitchFamily="34" charset="0"/>
                <a:cs typeface="Arial" panose="020B0604020202020204" pitchFamily="34" charset="0"/>
              </a:rPr>
              <a:t>, WELLNESS)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Clr>
                <a:srgbClr val="FF0000"/>
              </a:buClr>
              <a:buSzPct val="100000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JINÉ SLUZBY – </a:t>
            </a: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ALESPOň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20 % ceny   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79712" y="2708920"/>
            <a:ext cx="532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cap="all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a co není zájezd</a:t>
            </a:r>
            <a:endParaRPr lang="cs-CZ" sz="3200" cap="all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idnes.cz/10/032/gal/AHR31b148_gra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08318" cy="47525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cs-CZ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JAK VYBRAT CK ?</a:t>
            </a:r>
            <a:endParaRPr lang="cs-CZ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07560" cy="273893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ZKONTROLOVAT POJIŠTĚNÍ PROTI ÚPADKU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VYBÍRAT PODLE VLASTNÍCH ZKUŠENOSTÍ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VYŽADOVAT ÚPLNÉ INFORMACE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UZAVŘÍT PÍSEMNOU SMLOUVU S UVEDENÝMI VEŠKERÝMI POŽADAVKY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HLÁŠENÍ POJISTNÉ UDÁLOSTI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ivis Las Veg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8" y="2204864"/>
            <a:ext cx="5317598" cy="352839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93938" y="1342381"/>
            <a:ext cx="45823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cs-CZ" altLang="cs-CZ" sz="2400" b="1" cap="all" dirty="0">
                <a:latin typeface="Arial" charset="0"/>
              </a:rPr>
              <a:t>Systém CIVIS v Las Vegas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7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01650"/>
            <a:ext cx="39211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 descr="icyklorikša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5938"/>
            <a:ext cx="4068763" cy="291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6" descr="tuktuk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771900"/>
            <a:ext cx="2090737" cy="2693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768725"/>
            <a:ext cx="361156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92150"/>
          </a:xfrm>
        </p:spPr>
        <p:txBody>
          <a:bodyPr/>
          <a:lstStyle/>
          <a:p>
            <a:pPr algn="ctr"/>
            <a:r>
              <a:rPr lang="cs-CZ" altLang="cs-CZ" sz="3200" b="1" dirty="0"/>
              <a:t>INTEGROVANÝ DOPRAVNÍ SYSTÉM</a:t>
            </a:r>
            <a:endParaRPr lang="cs-CZ" altLang="cs-CZ" sz="3200" dirty="0"/>
          </a:p>
        </p:txBody>
      </p:sp>
      <p:graphicFrame>
        <p:nvGraphicFramePr>
          <p:cNvPr id="26098" name="Group 49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9320727"/>
              </p:ext>
            </p:extLst>
          </p:nvPr>
        </p:nvGraphicFramePr>
        <p:xfrm>
          <a:off x="428625" y="1295400"/>
          <a:ext cx="8229600" cy="4937760"/>
        </p:xfrm>
        <a:graphic>
          <a:graphicData uri="http://schemas.openxmlformats.org/drawingml/2006/table">
            <a:tbl>
              <a:tblPr/>
              <a:tblGrid>
                <a:gridCol w="663575"/>
                <a:gridCol w="2222500"/>
                <a:gridCol w="1257300"/>
                <a:gridCol w="4086225"/>
              </a:tblGrid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ROK 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STO, KRAJ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OZNA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ENÍ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1965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Hamburg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HVV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Hamburger 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Verkehrsverbund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1977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Stuttgart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VVS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Verkehrsverbund Stuttgart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Zürich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ZVV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Zürcher Verkehrsverbund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1994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Praha a st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edo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eský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PID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ská integrovaná doprava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1995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Zlínský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ZID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Zlínská integrovaná doprava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1996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Moravskoslezský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ODIS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Ostravský dopravní integrovaný systém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1998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Drá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ďany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VVO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Verkehrsverbund Oberelbe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1999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Berlín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VBB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Verkehrsverbund Berlin-Brandenburg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2002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.Bud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jovice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IDS 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IDS 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eské Budějovice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2002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Plze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ň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ský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IDP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Integrovaná doprava Plze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ň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ska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2002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Hradec Kr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álové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Pardubice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VYDIS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VYDIS – dopravní integrovaný systém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2003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Liberecký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JARIS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Jablonecký regionální integrovaný 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2004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Brno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IDS JMK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IDS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Jihomoravského kraje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200025"/>
            <a:ext cx="7993062" cy="625475"/>
          </a:xfrm>
          <a:noFill/>
          <a:ln/>
        </p:spPr>
        <p:txBody>
          <a:bodyPr/>
          <a:lstStyle/>
          <a:p>
            <a:pPr algn="ctr"/>
            <a:r>
              <a:rPr lang="cs-CZ" altLang="cs-CZ" sz="2800" b="1" dirty="0">
                <a:effectLst/>
                <a:latin typeface="Arial" charset="0"/>
              </a:rPr>
              <a:t>SPECIFICKÉ ZPŮSOBY PŘEPRAVY TURISTŮ</a:t>
            </a:r>
            <a:r>
              <a:rPr lang="cs-CZ" altLang="cs-CZ" sz="2800" dirty="0"/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01638" y="882650"/>
            <a:ext cx="3895725" cy="2797175"/>
            <a:chOff x="401638" y="882650"/>
            <a:chExt cx="3895725" cy="2797175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1"/>
            <a:stretch>
              <a:fillRect/>
            </a:stretch>
          </p:blipFill>
          <p:spPr bwMode="auto">
            <a:xfrm>
              <a:off x="401638" y="882650"/>
              <a:ext cx="3895725" cy="279717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539552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FF00"/>
                  </a:solidFill>
                </a:rPr>
                <a:t>FUNCHAL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556125" y="873125"/>
            <a:ext cx="4221163" cy="2789238"/>
            <a:chOff x="4556125" y="873125"/>
            <a:chExt cx="4221163" cy="2789238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8"/>
            <a:stretch>
              <a:fillRect/>
            </a:stretch>
          </p:blipFill>
          <p:spPr bwMode="auto">
            <a:xfrm>
              <a:off x="4556125" y="873125"/>
              <a:ext cx="4221163" cy="27892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4644008" y="90872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FF00"/>
                  </a:solidFill>
                </a:rPr>
                <a:t>LAPONSKO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572000" y="4005064"/>
            <a:ext cx="4184650" cy="2690812"/>
            <a:chOff x="4584700" y="3954463"/>
            <a:chExt cx="4184650" cy="2690812"/>
          </a:xfrm>
        </p:grpSpPr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2"/>
            <a:stretch>
              <a:fillRect/>
            </a:stretch>
          </p:blipFill>
          <p:spPr bwMode="auto">
            <a:xfrm>
              <a:off x="4584700" y="3954463"/>
              <a:ext cx="4184650" cy="269081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4644008" y="616530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FF00"/>
                  </a:solidFill>
                </a:rPr>
                <a:t>ALJAŠKA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67544" y="4005064"/>
            <a:ext cx="3744416" cy="2640449"/>
            <a:chOff x="467544" y="4005064"/>
            <a:chExt cx="3744416" cy="2640449"/>
          </a:xfrm>
        </p:grpSpPr>
        <p:pic>
          <p:nvPicPr>
            <p:cNvPr id="15" name="Picture 8" descr="http://www.e-vsudybyl.cz/originaly/clanek/2845_44214_original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" r="1235"/>
            <a:stretch/>
          </p:blipFill>
          <p:spPr bwMode="auto">
            <a:xfrm>
              <a:off x="467544" y="4005064"/>
              <a:ext cx="3733264" cy="264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1763688" y="400506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rgbClr val="000099"/>
                  </a:solidFill>
                </a:rPr>
                <a:t>PETRA  (JORDÁNSKO)</a:t>
              </a:r>
              <a:endParaRPr lang="cs-CZ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0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4427984" y="260648"/>
            <a:ext cx="4205459" cy="2817604"/>
            <a:chOff x="4499992" y="3717032"/>
            <a:chExt cx="4205459" cy="2817604"/>
          </a:xfrm>
        </p:grpSpPr>
        <p:pic>
          <p:nvPicPr>
            <p:cNvPr id="10244" name="Picture 4" descr="http://www.radynacestu.cz/img/w-900,h-750/2014-11-27/46206885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6" b="7411"/>
            <a:stretch/>
          </p:blipFill>
          <p:spPr bwMode="auto">
            <a:xfrm>
              <a:off x="4499992" y="3717032"/>
              <a:ext cx="4205459" cy="246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4644008" y="616530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JÍZDA NA VELBLOUDECH (LANZAROTE)</a:t>
              </a:r>
              <a:endParaRPr lang="cs-CZ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572000" y="3356992"/>
            <a:ext cx="3888432" cy="2808312"/>
            <a:chOff x="415925" y="3935413"/>
            <a:chExt cx="3836988" cy="2725737"/>
          </a:xfrm>
        </p:grpSpPr>
        <p:pic>
          <p:nvPicPr>
            <p:cNvPr id="9" name="Picture 8" descr="ledovec Athabasca 2"/>
            <p:cNvPicPr>
              <a:picLocks noChangeAspect="1" noChangeArrowheads="1"/>
            </p:cNvPicPr>
            <p:nvPr/>
          </p:nvPicPr>
          <p:blipFill>
            <a:blip r:embed="rId3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3"/>
            <a:stretch>
              <a:fillRect/>
            </a:stretch>
          </p:blipFill>
          <p:spPr bwMode="auto">
            <a:xfrm>
              <a:off x="415925" y="3935413"/>
              <a:ext cx="3836988" cy="27257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2121253" y="40053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/>
                <a:t>JASPER KANADA</a:t>
              </a:r>
              <a:endParaRPr lang="cs-CZ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95536" y="3356992"/>
            <a:ext cx="3811509" cy="3177644"/>
            <a:chOff x="371192" y="404664"/>
            <a:chExt cx="3811509" cy="3177644"/>
          </a:xfrm>
        </p:grpSpPr>
        <p:sp>
          <p:nvSpPr>
            <p:cNvPr id="2" name="TextovéPole 1"/>
            <p:cNvSpPr txBox="1"/>
            <p:nvPr/>
          </p:nvSpPr>
          <p:spPr>
            <a:xfrm>
              <a:off x="467544" y="3212976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JÍZDA NA ČTYŘKOLKÁCH (EGYPT)</a:t>
              </a:r>
              <a:endParaRPr lang="cs-CZ" dirty="0"/>
            </a:p>
          </p:txBody>
        </p:sp>
        <p:pic>
          <p:nvPicPr>
            <p:cNvPr id="11" name="Picture 6" descr="http://www.quadmania.cz/upload/images/cache/clanky/20090525151732-12865_jpgresize_1000x830__type_jpg_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" t="9864" r="12877" b="4432"/>
            <a:stretch/>
          </p:blipFill>
          <p:spPr bwMode="auto">
            <a:xfrm>
              <a:off x="371192" y="404664"/>
              <a:ext cx="3811509" cy="28083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395536" y="332656"/>
            <a:ext cx="3832078" cy="2817604"/>
            <a:chOff x="395536" y="3717032"/>
            <a:chExt cx="3832078" cy="2817604"/>
          </a:xfrm>
        </p:grpSpPr>
        <p:pic>
          <p:nvPicPr>
            <p:cNvPr id="10246" name="Picture 6" descr="http://www.dubaiweb.cz/foto_dubaj_uae/dubai_safari_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717032"/>
              <a:ext cx="3832078" cy="2448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67544" y="6165304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JÍZDA NA VELBLOUDECH (EGYPT)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4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u="sng" dirty="0">
                <a:solidFill>
                  <a:srgbClr val="00B050"/>
                </a:solidFill>
              </a:rPr>
              <a:t>TECHNOLOGICKÝ ROZVOJ DOPRAVY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1398588"/>
            <a:ext cx="8021638" cy="50450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zavedení tržních mechanismů do řízení procesů a opuštění byrokratických forem řízení;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zvýšení účasti soukromého sektoru na vlastnictví a řízení dopravních společností;</a:t>
            </a:r>
            <a:r>
              <a:rPr lang="cs-CZ" altLang="cs-CZ" sz="2400" dirty="0">
                <a:latin typeface="Arial" charset="0"/>
              </a:rPr>
              <a:t> 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svobodný přístup na trh při splnění zákonem stanovených podmínek;</a:t>
            </a:r>
            <a:r>
              <a:rPr lang="cs-CZ" altLang="cs-CZ" sz="2400" dirty="0">
                <a:latin typeface="Arial" charset="0"/>
              </a:rPr>
              <a:t> 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vytvoření konkurenčního prostředí s cílem zlepšení kvality a dostupnosti služeb;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respektování požadavku minimalizace poškození životního prostředí; 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implementace nových telekomunikačních a informačních technologií do dopravních procesů.</a:t>
            </a:r>
          </a:p>
        </p:txBody>
      </p:sp>
    </p:spTree>
    <p:extLst>
      <p:ext uri="{BB962C8B-B14F-4D97-AF65-F5344CB8AC3E}">
        <p14:creationId xmlns:p14="http://schemas.microsoft.com/office/powerpoint/2010/main" val="33345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40804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POSTAVENÍ DOPRAVY V CESTOVNÍM RUCHU JE KOMPLIKOVANĚJŠÍ, NEBOŤ DOPRAVA MŮŽE PŘEDSTAVOVAT I SAMOTNÝ CÍL, RESPEKTIVE HLAVNÍ NÁPLŇ CESTOVNÍHO RUCHU.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VOLBA TRASY NENÍ ČASTO VEDENA LOGICKOU SNAHOU </a:t>
            </a:r>
            <a:r>
              <a:rPr lang="cs-CZ" altLang="cs-CZ" sz="2400" b="1" dirty="0" smtClean="0">
                <a:latin typeface="Arial" charset="0"/>
              </a:rPr>
              <a:t>O </a:t>
            </a:r>
            <a:r>
              <a:rPr lang="cs-CZ" altLang="cs-CZ" sz="2400" b="1" dirty="0">
                <a:latin typeface="Arial" charset="0"/>
              </a:rPr>
              <a:t>JEJÍ NEJKRATŠÍ KILOMETRICKOU I ČASOVOU DÉLKU (A TEDY I CENU).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Arial" charset="0"/>
              </a:rPr>
              <a:t>JE NUTNÉ VZÍT V ÚVAHU NEJEN ČISTOU DOBU PŘESUNU, ALE I NEZBYTNÉ ČEKACÍ A PŘÍPRAVNÉ ČASY.</a:t>
            </a:r>
            <a:r>
              <a:rPr lang="cs-CZ" altLang="cs-CZ" sz="2400" dirty="0"/>
              <a:t> </a:t>
            </a:r>
          </a:p>
        </p:txBody>
      </p:sp>
      <p:sp>
        <p:nvSpPr>
          <p:cNvPr id="31754" name="AutoShape 10"/>
          <p:cNvSpPr>
            <a:spLocks noChangeAspect="1" noChangeArrowheads="1" noTextEdit="1"/>
          </p:cNvSpPr>
          <p:nvPr/>
        </p:nvSpPr>
        <p:spPr bwMode="auto">
          <a:xfrm>
            <a:off x="852488" y="585788"/>
            <a:ext cx="47339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416175" y="3597275"/>
            <a:ext cx="40020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2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1143</Words>
  <Application>Microsoft Office PowerPoint</Application>
  <PresentationFormat>Předvádění na obrazovce (4:3)</PresentationFormat>
  <Paragraphs>232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Cesta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INTEGROVANÝ DOPRAVNÍ SYSTÉM</vt:lpstr>
      <vt:lpstr>SPECIFICKÉ ZPŮSOBY PŘEPRAVY TURISTŮ </vt:lpstr>
      <vt:lpstr>Prezentace aplikace PowerPoint</vt:lpstr>
      <vt:lpstr>TECHNOLOGICKÝ ROZVOJ DOPRAVY </vt:lpstr>
      <vt:lpstr>Prezentace aplikace PowerPoint</vt:lpstr>
      <vt:lpstr>DOPRAVNÍ  PROBLÉMY </vt:lpstr>
      <vt:lpstr>DOPADY ŘÍZENÍ TURISTICKÉ DOPRAVY  V DESTINACÍCH </vt:lpstr>
      <vt:lpstr>AUTOBUSOVÁ A VLAKOVÁ VEŘEJNÁ DOPRAVA V ASIJSKÝCH ZEMÍCH</vt:lpstr>
      <vt:lpstr>Prezentace aplikace PowerPoint</vt:lpstr>
      <vt:lpstr>KLASIFIKACE CESTOVNÍCH KANCELÁŘÍ</vt:lpstr>
      <vt:lpstr>Počet obyvatel připadající na jednu cestovní kancelář V ROCE 2014  </vt:lpstr>
      <vt:lpstr>Cestovní kanceláře</vt:lpstr>
      <vt:lpstr>Podmínky získání oprávnění</vt:lpstr>
      <vt:lpstr>Činnost cestovní kanceláře</vt:lpstr>
      <vt:lpstr>CESTOVNÍ AGENTURA</vt:lpstr>
      <vt:lpstr>ČINNOST CESTOVNÍ AGENTURY</vt:lpstr>
      <vt:lpstr>základní rozdíl </vt:lpstr>
      <vt:lpstr>Prezentace aplikace PowerPoint</vt:lpstr>
      <vt:lpstr>JAK VYBRAT CK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Boss</dc:creator>
  <cp:lastModifiedBy>Boss</cp:lastModifiedBy>
  <cp:revision>1</cp:revision>
  <dcterms:created xsi:type="dcterms:W3CDTF">2016-04-18T08:09:57Z</dcterms:created>
  <dcterms:modified xsi:type="dcterms:W3CDTF">2016-04-18T08:15:40Z</dcterms:modified>
</cp:coreProperties>
</file>